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61_787AD87E.xml" ContentType="application/vnd.ms-powerpoint.comments+xml"/>
  <Override PartName="/ppt/notesSlides/notesSlide7.xml" ContentType="application/vnd.openxmlformats-officedocument.presentationml.notesSlide+xml"/>
  <Override PartName="/ppt/comments/modernComment_160_33ECF72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13"/>
  </p:notesMasterIdLst>
  <p:sldIdLst>
    <p:sldId id="363" r:id="rId5"/>
    <p:sldId id="294" r:id="rId6"/>
    <p:sldId id="354" r:id="rId7"/>
    <p:sldId id="350" r:id="rId8"/>
    <p:sldId id="351" r:id="rId9"/>
    <p:sldId id="362" r:id="rId10"/>
    <p:sldId id="353" r:id="rId11"/>
    <p:sldId id="35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C2D2E-7F37-5BCF-7A0E-BA5A36694A52}" name="Giuliana Sinclair" initials="GS" userId="S::giuliana.sinclair@nhm.ac.uk::a3e8b635-1361-4387-a86d-eed5302a49a2"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C01D8-B701-6CF8-0F89-62B3D79108D8}" v="1" dt="2026-05-27T15:26:06.215"/>
    <p1510:client id="{A3290451-9FE2-4E7A-8EEE-F9C10B6F1F60}" v="7" dt="2026-05-27T12:06:04.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74524" autoAdjust="0"/>
  </p:normalViewPr>
  <p:slideViewPr>
    <p:cSldViewPr snapToGrid="0">
      <p:cViewPr varScale="1">
        <p:scale>
          <a:sx n="120" d="100"/>
          <a:sy n="120" d="100"/>
        </p:scale>
        <p:origin x="188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Heng" userId="fc4ad821-ae55-430e-b30a-62deb0249487" providerId="ADAL" clId="{51F35D19-4E04-4BD8-92BE-F0E8BAC4ED63}"/>
    <pc:docChg chg="undo redo custSel modSld">
      <pc:chgData name="Victor Heng" userId="fc4ad821-ae55-430e-b30a-62deb0249487" providerId="ADAL" clId="{51F35D19-4E04-4BD8-92BE-F0E8BAC4ED63}" dt="2026-05-27T12:07:05.652" v="42" actId="20577"/>
      <pc:docMkLst>
        <pc:docMk/>
      </pc:docMkLst>
      <pc:sldChg chg="modSp mod">
        <pc:chgData name="Victor Heng" userId="fc4ad821-ae55-430e-b30a-62deb0249487" providerId="ADAL" clId="{51F35D19-4E04-4BD8-92BE-F0E8BAC4ED63}" dt="2026-05-27T12:06:33.326" v="28" actId="20577"/>
        <pc:sldMkLst>
          <pc:docMk/>
          <pc:sldMk cId="3792716965" sldId="294"/>
        </pc:sldMkLst>
        <pc:spChg chg="mod">
          <ac:chgData name="Victor Heng" userId="fc4ad821-ae55-430e-b30a-62deb0249487" providerId="ADAL" clId="{51F35D19-4E04-4BD8-92BE-F0E8BAC4ED63}" dt="2026-05-27T12:06:33.326" v="28" actId="20577"/>
          <ac:spMkLst>
            <pc:docMk/>
            <pc:sldMk cId="3792716965" sldId="294"/>
            <ac:spMk id="2" creationId="{8AEF8A0E-2D0A-B687-FF1E-06427E20E429}"/>
          </ac:spMkLst>
        </pc:spChg>
        <pc:spChg chg="mod">
          <ac:chgData name="Victor Heng" userId="fc4ad821-ae55-430e-b30a-62deb0249487" providerId="ADAL" clId="{51F35D19-4E04-4BD8-92BE-F0E8BAC4ED63}" dt="2026-05-27T12:04:56.713" v="0" actId="21"/>
          <ac:spMkLst>
            <pc:docMk/>
            <pc:sldMk cId="3792716965" sldId="294"/>
            <ac:spMk id="3" creationId="{500A9D2E-1215-9BB7-FB8C-8F51D58F87CB}"/>
          </ac:spMkLst>
        </pc:spChg>
      </pc:sldChg>
      <pc:sldChg chg="modSp mod">
        <pc:chgData name="Victor Heng" userId="fc4ad821-ae55-430e-b30a-62deb0249487" providerId="ADAL" clId="{51F35D19-4E04-4BD8-92BE-F0E8BAC4ED63}" dt="2026-05-27T12:06:42.511" v="32" actId="20577"/>
        <pc:sldMkLst>
          <pc:docMk/>
          <pc:sldMk cId="1961839289" sldId="350"/>
        </pc:sldMkLst>
        <pc:spChg chg="mod">
          <ac:chgData name="Victor Heng" userId="fc4ad821-ae55-430e-b30a-62deb0249487" providerId="ADAL" clId="{51F35D19-4E04-4BD8-92BE-F0E8BAC4ED63}" dt="2026-05-27T12:06:42.511" v="32" actId="20577"/>
          <ac:spMkLst>
            <pc:docMk/>
            <pc:sldMk cId="1961839289" sldId="350"/>
            <ac:spMk id="2" creationId="{75A87FD8-49E0-EB12-2142-59FB7F615B3B}"/>
          </ac:spMkLst>
        </pc:spChg>
        <pc:spChg chg="mod">
          <ac:chgData name="Victor Heng" userId="fc4ad821-ae55-430e-b30a-62deb0249487" providerId="ADAL" clId="{51F35D19-4E04-4BD8-92BE-F0E8BAC4ED63}" dt="2026-05-27T12:06:12.615" v="23" actId="6549"/>
          <ac:spMkLst>
            <pc:docMk/>
            <pc:sldMk cId="1961839289" sldId="350"/>
            <ac:spMk id="3" creationId="{272C5C2B-CC58-A29E-5822-20EF7CD5B824}"/>
          </ac:spMkLst>
        </pc:spChg>
      </pc:sldChg>
      <pc:sldChg chg="modSp mod">
        <pc:chgData name="Victor Heng" userId="fc4ad821-ae55-430e-b30a-62deb0249487" providerId="ADAL" clId="{51F35D19-4E04-4BD8-92BE-F0E8BAC4ED63}" dt="2026-05-27T12:06:46.391" v="34" actId="20577"/>
        <pc:sldMkLst>
          <pc:docMk/>
          <pc:sldMk cId="93376396" sldId="351"/>
        </pc:sldMkLst>
        <pc:spChg chg="mod">
          <ac:chgData name="Victor Heng" userId="fc4ad821-ae55-430e-b30a-62deb0249487" providerId="ADAL" clId="{51F35D19-4E04-4BD8-92BE-F0E8BAC4ED63}" dt="2026-05-27T12:06:46.391" v="34" actId="20577"/>
          <ac:spMkLst>
            <pc:docMk/>
            <pc:sldMk cId="93376396" sldId="351"/>
            <ac:spMk id="2" creationId="{60955056-F378-1810-6523-5456E4E9FAA1}"/>
          </ac:spMkLst>
        </pc:spChg>
        <pc:spChg chg="mod">
          <ac:chgData name="Victor Heng" userId="fc4ad821-ae55-430e-b30a-62deb0249487" providerId="ADAL" clId="{51F35D19-4E04-4BD8-92BE-F0E8BAC4ED63}" dt="2026-05-27T12:06:10.302" v="22" actId="6549"/>
          <ac:spMkLst>
            <pc:docMk/>
            <pc:sldMk cId="93376396" sldId="351"/>
            <ac:spMk id="3" creationId="{C4F9A2DE-F3D7-58D0-CF71-7B2FA13F7BD4}"/>
          </ac:spMkLst>
        </pc:spChg>
      </pc:sldChg>
      <pc:sldChg chg="modSp mod">
        <pc:chgData name="Victor Heng" userId="fc4ad821-ae55-430e-b30a-62deb0249487" providerId="ADAL" clId="{51F35D19-4E04-4BD8-92BE-F0E8BAC4ED63}" dt="2026-05-27T12:07:05.652" v="42" actId="20577"/>
        <pc:sldMkLst>
          <pc:docMk/>
          <pc:sldMk cId="871167778" sldId="352"/>
        </pc:sldMkLst>
        <pc:spChg chg="mod">
          <ac:chgData name="Victor Heng" userId="fc4ad821-ae55-430e-b30a-62deb0249487" providerId="ADAL" clId="{51F35D19-4E04-4BD8-92BE-F0E8BAC4ED63}" dt="2026-05-27T12:07:05.652" v="42" actId="20577"/>
          <ac:spMkLst>
            <pc:docMk/>
            <pc:sldMk cId="871167778" sldId="352"/>
            <ac:spMk id="2" creationId="{D9EDE4BA-B9C7-90FF-5F43-FEB2B0A3ACDF}"/>
          </ac:spMkLst>
        </pc:spChg>
        <pc:spChg chg="mod">
          <ac:chgData name="Victor Heng" userId="fc4ad821-ae55-430e-b30a-62deb0249487" providerId="ADAL" clId="{51F35D19-4E04-4BD8-92BE-F0E8BAC4ED63}" dt="2026-05-27T12:06:02.504" v="18" actId="21"/>
          <ac:spMkLst>
            <pc:docMk/>
            <pc:sldMk cId="871167778" sldId="352"/>
            <ac:spMk id="3" creationId="{8F961211-6670-1810-9D11-9A76772930FD}"/>
          </ac:spMkLst>
        </pc:spChg>
      </pc:sldChg>
      <pc:sldChg chg="modSp mod">
        <pc:chgData name="Victor Heng" userId="fc4ad821-ae55-430e-b30a-62deb0249487" providerId="ADAL" clId="{51F35D19-4E04-4BD8-92BE-F0E8BAC4ED63}" dt="2026-05-27T12:06:56.234" v="38" actId="20577"/>
        <pc:sldMkLst>
          <pc:docMk/>
          <pc:sldMk cId="2021316734" sldId="353"/>
        </pc:sldMkLst>
        <pc:spChg chg="mod">
          <ac:chgData name="Victor Heng" userId="fc4ad821-ae55-430e-b30a-62deb0249487" providerId="ADAL" clId="{51F35D19-4E04-4BD8-92BE-F0E8BAC4ED63}" dt="2026-05-27T12:06:56.234" v="38" actId="20577"/>
          <ac:spMkLst>
            <pc:docMk/>
            <pc:sldMk cId="2021316734" sldId="353"/>
            <ac:spMk id="2" creationId="{5B9E9D7F-B614-4C49-3BDB-1E7E63FBE0BC}"/>
          </ac:spMkLst>
        </pc:spChg>
        <pc:spChg chg="mod">
          <ac:chgData name="Victor Heng" userId="fc4ad821-ae55-430e-b30a-62deb0249487" providerId="ADAL" clId="{51F35D19-4E04-4BD8-92BE-F0E8BAC4ED63}" dt="2026-05-27T12:05:54.837" v="16" actId="21"/>
          <ac:spMkLst>
            <pc:docMk/>
            <pc:sldMk cId="2021316734" sldId="353"/>
            <ac:spMk id="3" creationId="{D85D9646-52AB-1440-6A7C-7951BD0E0F3E}"/>
          </ac:spMkLst>
        </pc:spChg>
      </pc:sldChg>
      <pc:sldChg chg="addSp delSp modSp mod">
        <pc:chgData name="Victor Heng" userId="fc4ad821-ae55-430e-b30a-62deb0249487" providerId="ADAL" clId="{51F35D19-4E04-4BD8-92BE-F0E8BAC4ED63}" dt="2026-05-27T12:06:38.126" v="30" actId="20577"/>
        <pc:sldMkLst>
          <pc:docMk/>
          <pc:sldMk cId="185254763" sldId="354"/>
        </pc:sldMkLst>
        <pc:spChg chg="mod">
          <ac:chgData name="Victor Heng" userId="fc4ad821-ae55-430e-b30a-62deb0249487" providerId="ADAL" clId="{51F35D19-4E04-4BD8-92BE-F0E8BAC4ED63}" dt="2026-05-27T12:06:38.126" v="30" actId="20577"/>
          <ac:spMkLst>
            <pc:docMk/>
            <pc:sldMk cId="185254763" sldId="354"/>
            <ac:spMk id="2" creationId="{F7F26B04-0F15-6494-12B9-8A34B2DD0985}"/>
          </ac:spMkLst>
        </pc:spChg>
        <pc:spChg chg="add del mod">
          <ac:chgData name="Victor Heng" userId="fc4ad821-ae55-430e-b30a-62deb0249487" providerId="ADAL" clId="{51F35D19-4E04-4BD8-92BE-F0E8BAC4ED63}" dt="2026-05-27T12:06:17.879" v="26" actId="6549"/>
          <ac:spMkLst>
            <pc:docMk/>
            <pc:sldMk cId="185254763" sldId="354"/>
            <ac:spMk id="3" creationId="{2B53E4FE-2E10-56B8-3608-E3DAB365FE34}"/>
          </ac:spMkLst>
        </pc:spChg>
        <pc:spChg chg="add del mod">
          <ac:chgData name="Victor Heng" userId="fc4ad821-ae55-430e-b30a-62deb0249487" providerId="ADAL" clId="{51F35D19-4E04-4BD8-92BE-F0E8BAC4ED63}" dt="2026-05-27T12:06:16.639" v="25" actId="478"/>
          <ac:spMkLst>
            <pc:docMk/>
            <pc:sldMk cId="185254763" sldId="354"/>
            <ac:spMk id="5" creationId="{08161BA2-56D1-A19F-F4A9-6560821E3037}"/>
          </ac:spMkLst>
        </pc:spChg>
      </pc:sldChg>
      <pc:sldChg chg="modSp mod">
        <pc:chgData name="Victor Heng" userId="fc4ad821-ae55-430e-b30a-62deb0249487" providerId="ADAL" clId="{51F35D19-4E04-4BD8-92BE-F0E8BAC4ED63}" dt="2026-05-27T12:06:50.495" v="36" actId="20577"/>
        <pc:sldMkLst>
          <pc:docMk/>
          <pc:sldMk cId="2580835180" sldId="362"/>
        </pc:sldMkLst>
        <pc:spChg chg="mod">
          <ac:chgData name="Victor Heng" userId="fc4ad821-ae55-430e-b30a-62deb0249487" providerId="ADAL" clId="{51F35D19-4E04-4BD8-92BE-F0E8BAC4ED63}" dt="2026-05-27T12:06:50.495" v="36" actId="20577"/>
          <ac:spMkLst>
            <pc:docMk/>
            <pc:sldMk cId="2580835180" sldId="362"/>
            <ac:spMk id="2" creationId="{04C77276-5248-FD95-491B-7B73194122A0}"/>
          </ac:spMkLst>
        </pc:spChg>
        <pc:spChg chg="mod">
          <ac:chgData name="Victor Heng" userId="fc4ad821-ae55-430e-b30a-62deb0249487" providerId="ADAL" clId="{51F35D19-4E04-4BD8-92BE-F0E8BAC4ED63}" dt="2026-05-27T12:06:08.151" v="21" actId="6549"/>
          <ac:spMkLst>
            <pc:docMk/>
            <pc:sldMk cId="2580835180" sldId="362"/>
            <ac:spMk id="3" creationId="{7CFCFA8D-8815-D5E1-3A76-EDE5AF68317D}"/>
          </ac:spMkLst>
        </pc:spChg>
      </pc:sldChg>
    </pc:docChg>
  </pc:docChgLst>
  <pc:docChgLst>
    <pc:chgData name="Holly Temple" userId="S::hollytemple_rhs.org.uk#ext#@nhm.ac.uk::5b5f6386-3222-459c-bd6f-701a5a7b6f18" providerId="AD" clId="Web-{D0802F50-513D-B5B2-AA80-7842EEA55E7C}"/>
    <pc:docChg chg="mod">
      <pc:chgData name="Holly Temple" userId="S::hollytemple_rhs.org.uk#ext#@nhm.ac.uk::5b5f6386-3222-459c-bd6f-701a5a7b6f18" providerId="AD" clId="Web-{D0802F50-513D-B5B2-AA80-7842EEA55E7C}" dt="2026-05-19T11:53:03.822" v="0"/>
      <pc:docMkLst>
        <pc:docMk/>
      </pc:docMkLst>
    </pc:docChg>
  </pc:docChgLst>
  <pc:docChgLst>
    <pc:chgData name="Sofia Metcalf-Riener" userId="S::sofiametcalfriener_rhs.org.uk#ext#@naturalhistorymuseum.onmicrosoft.com::e8b227e8-56dc-4823-ab19-930d854b5d24" providerId="AD" clId="Web-{08461191-10F3-A9D2-BEF5-CBDF9745C7F8}"/>
    <pc:docChg chg="modSld">
      <pc:chgData name="Sofia Metcalf-Riener" userId="S::sofiametcalfriener_rhs.org.uk#ext#@naturalhistorymuseum.onmicrosoft.com::e8b227e8-56dc-4823-ab19-930d854b5d24" providerId="AD" clId="Web-{08461191-10F3-A9D2-BEF5-CBDF9745C7F8}" dt="2026-05-14T12:04:38.347" v="0"/>
      <pc:docMkLst>
        <pc:docMk/>
      </pc:docMkLst>
      <pc:sldChg chg="delSp">
        <pc:chgData name="Sofia Metcalf-Riener" userId="S::sofiametcalfriener_rhs.org.uk#ext#@naturalhistorymuseum.onmicrosoft.com::e8b227e8-56dc-4823-ab19-930d854b5d24" providerId="AD" clId="Web-{08461191-10F3-A9D2-BEF5-CBDF9745C7F8}" dt="2026-05-14T12:04:38.347" v="0"/>
        <pc:sldMkLst>
          <pc:docMk/>
          <pc:sldMk cId="3338088633" sldId="363"/>
        </pc:sldMkLst>
      </pc:sldChg>
    </pc:docChg>
  </pc:docChgLst>
</pc:chgInfo>
</file>

<file path=ppt/comments/modernComment_160_33ECF722.xml><?xml version="1.0" encoding="utf-8"?>
<p188:cmLst xmlns:a="http://schemas.openxmlformats.org/drawingml/2006/main" xmlns:r="http://schemas.openxmlformats.org/officeDocument/2006/relationships" xmlns:p188="http://schemas.microsoft.com/office/powerpoint/2018/8/main">
  <p188:cm id="{128B9A76-9B2B-4E33-81D4-CA72C5D7B378}" authorId="{7C9C2D2E-7F37-5BCF-7A0E-BA5A36694A52}" created="2026-05-27T15:26:06.215">
    <pc:sldMkLst xmlns:pc="http://schemas.microsoft.com/office/powerpoint/2013/main/command">
      <pc:docMk/>
      <pc:sldMk cId="871167778" sldId="352"/>
    </pc:sldMkLst>
    <p188:txBody>
      <a:bodyPr/>
      <a:lstStyle/>
      <a:p>
        <a:r>
          <a:rPr lang="en-US"/>
          <a:t>Add to notes that "therefore high nutrient soils can benefit only few plants, and actually limit biodiversity"</a:t>
        </a:r>
      </a:p>
    </p188:txBody>
  </p188:cm>
</p188:cmLst>
</file>

<file path=ppt/comments/modernComment_161_787AD87E.xml><?xml version="1.0" encoding="utf-8"?>
<p188:cmLst xmlns:a="http://schemas.openxmlformats.org/drawingml/2006/main" xmlns:r="http://schemas.openxmlformats.org/officeDocument/2006/relationships" xmlns:p188="http://schemas.microsoft.com/office/powerpoint/2018/8/main">
  <p188:cm id="{2CBF60EB-25AE-4DC8-BC6E-7073668609E7}" authorId="{7C9C2D2E-7F37-5BCF-7A0E-BA5A36694A52}" status="resolved" created="2026-04-17T17:27:35.764">
    <pc:sldMkLst xmlns:pc="http://schemas.microsoft.com/office/powerpoint/2013/main/command">
      <pc:docMk/>
      <pc:sldMk cId="2021316734" sldId="353"/>
    </pc:sldMkLst>
    <p188:txBody>
      <a:bodyPr/>
      <a:lstStyle/>
      <a:p>
        <a:r>
          <a:rPr lang="en-GB"/>
          <a:t>Add a similar slide to these on mowing? As it’s key vocabulary for each of the indicators below</a:t>
        </a:r>
      </a:p>
    </p188:txBody>
    <p188:extLst>
      <p:ext xmlns:p="http://schemas.openxmlformats.org/presentationml/2006/main" uri="{57CB4572-C831-44C2-8A1C-0ADB6CCDFE69}">
        <p223:reactions xmlns:p223="http://schemas.microsoft.com/office/powerpoint/2022/03/main">
          <p223:rxn type="👍">
            <p223:instance time="2026-04-20T07:44:29.662" authorId="{9E522447-6F48-A56E-77C4-DC4A3BF66312}"/>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34D61-586A-4AB5-833C-ADA35286EB53}" type="datetimeFigureOut">
              <a:rPr lang="en-GB" smtClean="0"/>
              <a:t>27/05/2026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A6B85-ACF7-422B-A8E2-2B1372DA6A4D}" type="slidenum">
              <a:rPr lang="en-GB" smtClean="0"/>
              <a:t>‹#›</a:t>
            </a:fld>
            <a:endParaRPr lang="en-GB"/>
          </a:p>
        </p:txBody>
      </p:sp>
    </p:spTree>
    <p:extLst>
      <p:ext uri="{BB962C8B-B14F-4D97-AF65-F5344CB8AC3E}">
        <p14:creationId xmlns:p14="http://schemas.microsoft.com/office/powerpoint/2010/main" val="268650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indicate is to show something or point something out. An indicator species points to some information about the habitat or ecosystem.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46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836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FC39-F857-D42F-024E-F7B1A95FB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1F032-751E-27D5-8D82-B3200160C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1A0E1-B90D-6EC3-6039-576485A329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4EB5B0-60DE-B3BB-181B-B2FCC334D0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9476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3F251-5E5A-7271-538E-5C9993779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B8DD8-B899-3DD5-FFAE-91D1B8438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2EE95-5CF8-E9CA-C1BB-509ED1FF5F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DCC01-6999-01BC-7370-645662FF41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803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4D830-2D66-9C22-F237-0354BFEDA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AE59A-F0BA-B35D-E034-E6F2A9597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39FEF-844E-579D-9E7A-FD9C8CFA33AF}"/>
              </a:ext>
            </a:extLst>
          </p:cNvPr>
          <p:cNvSpPr>
            <a:spLocks noGrp="1"/>
          </p:cNvSpPr>
          <p:nvPr>
            <p:ph type="body" idx="1"/>
          </p:nvPr>
        </p:nvSpPr>
        <p:spPr/>
        <p:txBody>
          <a:bodyPr/>
          <a:lstStyle/>
          <a:p>
            <a:r>
              <a:rPr lang="en-GB" b="1" dirty="0"/>
              <a:t>Mowing</a:t>
            </a:r>
            <a:r>
              <a:rPr lang="en-GB" dirty="0"/>
              <a:t> can also result in:</a:t>
            </a:r>
          </a:p>
          <a:p>
            <a:pPr marL="171450" indent="-171450">
              <a:buFontTx/>
              <a:buChar char="-"/>
            </a:pPr>
            <a:r>
              <a:rPr lang="en-GB" dirty="0"/>
              <a:t>Very even vegetation height.</a:t>
            </a:r>
          </a:p>
          <a:p>
            <a:pPr marL="171450" indent="-171450">
              <a:buFontTx/>
              <a:buChar char="-"/>
            </a:pPr>
            <a:r>
              <a:rPr lang="en-GB" dirty="0"/>
              <a:t>Removal of nutrients (if cuttings are collected in a bag).</a:t>
            </a:r>
          </a:p>
          <a:p>
            <a:pPr marL="171450" indent="-171450">
              <a:buFontTx/>
              <a:buChar char="-"/>
            </a:pPr>
            <a:r>
              <a:rPr lang="en-GB" dirty="0"/>
              <a:t>Inability for some plants and animals to complete their lifecycles. Flowers can be cut off taller growing plants. Some insects lay their eggs or pupate on of in grasses and plant stems.</a:t>
            </a:r>
          </a:p>
          <a:p>
            <a:endParaRPr lang="en-GB" dirty="0"/>
          </a:p>
          <a:p>
            <a:r>
              <a:rPr lang="en-GB" b="1" dirty="0"/>
              <a:t>Grazing</a:t>
            </a:r>
            <a:r>
              <a:rPr lang="en-GB" dirty="0"/>
              <a:t> can also result in:</a:t>
            </a:r>
          </a:p>
          <a:p>
            <a:pPr marL="171450" indent="-171450">
              <a:buFontTx/>
              <a:buChar char="-"/>
            </a:pPr>
            <a:r>
              <a:rPr lang="en-GB" dirty="0"/>
              <a:t>Uneven grass and vegetation height.</a:t>
            </a:r>
          </a:p>
          <a:p>
            <a:pPr marL="171450" indent="-171450">
              <a:buFontTx/>
              <a:buChar char="-"/>
            </a:pPr>
            <a:r>
              <a:rPr lang="en-GB" dirty="0"/>
              <a:t>Animal footprints and uneven soil surfaces. These can help with water retention. Instead of flowing off the land, water can collect in the footprints and soak into the ground.</a:t>
            </a:r>
          </a:p>
          <a:p>
            <a:pPr marL="171450" indent="-171450">
              <a:buFontTx/>
              <a:buChar char="-"/>
            </a:pPr>
            <a:r>
              <a:rPr lang="en-GB" dirty="0"/>
              <a:t>Dung. Decomposition of dung returns nutrients to the soil, and supports a wide variety of insects such as dung beetles.</a:t>
            </a:r>
          </a:p>
          <a:p>
            <a:pPr marL="171450" indent="-171450">
              <a:buFontTx/>
              <a:buChar char="-"/>
            </a:pPr>
            <a:endParaRPr lang="en-GB" dirty="0"/>
          </a:p>
          <a:p>
            <a:pPr marL="0" indent="0">
              <a:buFontTx/>
              <a:buNone/>
            </a:pPr>
            <a:r>
              <a:rPr lang="en-GB" b="1" dirty="0"/>
              <a:t>Scything</a:t>
            </a:r>
            <a:r>
              <a:rPr lang="en-GB" dirty="0"/>
              <a:t> can also result in:</a:t>
            </a:r>
          </a:p>
          <a:p>
            <a:pPr marL="171450" indent="-171450">
              <a:buFontTx/>
              <a:buChar char="-"/>
            </a:pPr>
            <a:r>
              <a:rPr lang="en-GB" dirty="0"/>
              <a:t>Less frequent cutting (because it is manual), which can allow more plants and wildlife to complete their lifecycles.</a:t>
            </a:r>
          </a:p>
          <a:p>
            <a:pPr marL="171450" indent="-171450">
              <a:buFontTx/>
              <a:buChar char="-"/>
            </a:pPr>
            <a:r>
              <a:rPr lang="en-GB" dirty="0"/>
              <a:t>More time for wildlife to move out of the way. Scything is slower than mowing.</a:t>
            </a:r>
          </a:p>
          <a:p>
            <a:pPr marL="171450" indent="-171450">
              <a:buFontTx/>
              <a:buChar char="-"/>
            </a:pPr>
            <a:r>
              <a:rPr lang="en-GB" dirty="0"/>
              <a:t>Spreading seeds. The cut plants are often left in place for a while before collection, giving time for seeds to drop from plants.</a:t>
            </a:r>
          </a:p>
        </p:txBody>
      </p:sp>
      <p:sp>
        <p:nvSpPr>
          <p:cNvPr id="4" name="Slide Number Placeholder 3">
            <a:extLst>
              <a:ext uri="{FF2B5EF4-FFF2-40B4-BE49-F238E27FC236}">
                <a16:creationId xmlns:a16="http://schemas.microsoft.com/office/drawing/2014/main" id="{2182BA3E-CD7E-1519-E8C7-3E0775C2C2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3404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6410-657D-9D71-6A30-EB7CE1760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F38A-D833-5579-1856-0A2EADC49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155CA-6B26-0B3C-0917-4D25D53609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07BB66-330B-31B8-8633-308A8B81F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571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0F8C-5208-AE88-EEB6-F2C04BBC0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072AF-E7B0-196C-A0DF-DAA2E36FC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AD38F-17FA-BA2F-95D9-6C843CF45A43}"/>
              </a:ext>
            </a:extLst>
          </p:cNvPr>
          <p:cNvSpPr>
            <a:spLocks noGrp="1"/>
          </p:cNvSpPr>
          <p:nvPr>
            <p:ph type="body" idx="1"/>
          </p:nvPr>
        </p:nvSpPr>
        <p:spPr/>
        <p:txBody>
          <a:bodyPr/>
          <a:lstStyle/>
          <a:p>
            <a:r>
              <a:rPr lang="en-GB" dirty="0"/>
              <a:t>*Nutrients in too-high concentration in soil can affect plants’ uptake of water by osmosis.</a:t>
            </a:r>
          </a:p>
          <a:p>
            <a:endParaRPr lang="en-GB" dirty="0"/>
          </a:p>
          <a:p>
            <a:r>
              <a:rPr lang="en-GB" dirty="0"/>
              <a:t>Plants also vary in their ability to utilize available nutrients. Fast growing plants like grasses and algae can grow very quickly if they have access to sufficient nutrients. In these situations they can out-compete slower growing species for space, light or nutrients, killing those other species.</a:t>
            </a:r>
          </a:p>
          <a:p>
            <a:endParaRPr lang="en-GB" dirty="0"/>
          </a:p>
          <a:p>
            <a:r>
              <a:rPr lang="en-GB" dirty="0"/>
              <a:t>In aquatic environments, phosphorous and nitrogen compounds from fertilizers and manure washing into the water body can cause blooms of algae and lead to a process called eutrophication (</a:t>
            </a:r>
            <a:r>
              <a:rPr lang="en-GB" dirty="0" err="1"/>
              <a:t>ew</a:t>
            </a:r>
            <a:r>
              <a:rPr lang="en-GB" dirty="0"/>
              <a:t>-tri-FI-kay-</a:t>
            </a:r>
            <a:r>
              <a:rPr lang="en-GB" dirty="0" err="1"/>
              <a:t>tion</a:t>
            </a:r>
            <a:r>
              <a:rPr lang="en-GB" dirty="0"/>
              <a:t>). This is where algae grows so thick it blocks light from reaching other submerged plants, killing them. As the algae cells die, their decomposition takes oxygen out of the water, which kills off many animals in the water body.</a:t>
            </a:r>
          </a:p>
          <a:p>
            <a:endParaRPr lang="en-GB" dirty="0"/>
          </a:p>
        </p:txBody>
      </p:sp>
      <p:sp>
        <p:nvSpPr>
          <p:cNvPr id="4" name="Slide Number Placeholder 3">
            <a:extLst>
              <a:ext uri="{FF2B5EF4-FFF2-40B4-BE49-F238E27FC236}">
                <a16:creationId xmlns:a16="http://schemas.microsoft.com/office/drawing/2014/main" id="{5F998844-83C5-B66F-4D6D-B34C7B7AA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15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a:extLst>
              <a:ext uri="{FF2B5EF4-FFF2-40B4-BE49-F238E27FC236}">
                <a16:creationId xmlns:a16="http://schemas.microsoft.com/office/drawing/2014/main" id="{F4DAC648-B375-A8B7-B92A-568335A30659}"/>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2474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2A9108-7595-385F-9171-789A257D2EBE}"/>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4235139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677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828667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82941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B3649B3B-E54C-AB0C-B532-65E7779F88F5}"/>
              </a:ext>
            </a:extLst>
          </p:cNvPr>
          <p:cNvPicPr>
            <a:picLocks noChangeAspect="1"/>
          </p:cNvPicPr>
          <p:nvPr userDrawn="1"/>
        </p:nvPicPr>
        <p:blipFill>
          <a:blip r:embed="rId2"/>
          <a:srcRect/>
          <a:stretch/>
        </p:blipFill>
        <p:spPr>
          <a:xfrm>
            <a:off x="0" y="10160"/>
            <a:ext cx="12192000" cy="6858000"/>
          </a:xfrm>
          <a:prstGeom prst="rect">
            <a:avLst/>
          </a:prstGeom>
        </p:spPr>
      </p:pic>
    </p:spTree>
    <p:extLst>
      <p:ext uri="{BB962C8B-B14F-4D97-AF65-F5344CB8AC3E}">
        <p14:creationId xmlns:p14="http://schemas.microsoft.com/office/powerpoint/2010/main" val="65826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p:nvPicPr>
        <p:blipFill>
          <a:blip r:embed="rId2"/>
          <a:stretch>
            <a:fillRect/>
          </a:stretch>
        </p:blipFill>
        <p:spPr>
          <a:xfrm>
            <a:off x="263236" y="1966074"/>
            <a:ext cx="8448964" cy="4755093"/>
          </a:xfrm>
          <a:prstGeom prst="rect">
            <a:avLst/>
          </a:prstGeom>
        </p:spPr>
      </p:pic>
      <p:sp>
        <p:nvSpPr>
          <p:cNvPr id="2" name="Rectangle 1">
            <a:extLst>
              <a:ext uri="{FF2B5EF4-FFF2-40B4-BE49-F238E27FC236}">
                <a16:creationId xmlns:a16="http://schemas.microsoft.com/office/drawing/2014/main" id="{D99E2B5B-B6D3-AAAC-F544-A3B542ABE81E}"/>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258CD2-8F1A-41A0-8DB8-481501B000A0}"/>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291296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807452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2512583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7259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p:nvPicPr>
        <p:blipFill>
          <a:blip r:embed="rId12"/>
          <a:stretch>
            <a:fillRect/>
          </a:stretch>
        </p:blipFill>
        <p:spPr>
          <a:xfrm>
            <a:off x="279482" y="5611880"/>
            <a:ext cx="1990655" cy="1027680"/>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BB3B22B7-BB33-E02C-5384-4AD5C14F99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371563956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61_787AD87E.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60_33ECF72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6CDEE-21BE-F2F4-7682-140F70557BFA}"/>
              </a:ext>
            </a:extLst>
          </p:cNvPr>
          <p:cNvSpPr>
            <a:spLocks noGrp="1"/>
          </p:cNvSpPr>
          <p:nvPr>
            <p:ph type="ctrTitle"/>
          </p:nvPr>
        </p:nvSpPr>
        <p:spPr>
          <a:xfrm>
            <a:off x="2361156" y="1773717"/>
            <a:ext cx="7469688" cy="2305914"/>
          </a:xfrm>
        </p:spPr>
        <p:txBody>
          <a:bodyPr>
            <a:normAutofit fontScale="90000"/>
          </a:bodyPr>
          <a:lstStyle/>
          <a:p>
            <a:r>
              <a:rPr lang="en-GB" dirty="0"/>
              <a:t>Grassland indicator  species vocabulary</a:t>
            </a:r>
          </a:p>
        </p:txBody>
      </p:sp>
    </p:spTree>
    <p:extLst>
      <p:ext uri="{BB962C8B-B14F-4D97-AF65-F5344CB8AC3E}">
        <p14:creationId xmlns:p14="http://schemas.microsoft.com/office/powerpoint/2010/main" val="333808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8A0E-2D0A-B687-FF1E-06427E20E429}"/>
              </a:ext>
            </a:extLst>
          </p:cNvPr>
          <p:cNvSpPr>
            <a:spLocks noGrp="1"/>
          </p:cNvSpPr>
          <p:nvPr>
            <p:ph type="title"/>
          </p:nvPr>
        </p:nvSpPr>
        <p:spPr/>
        <p:txBody>
          <a:bodyPr/>
          <a:lstStyle/>
          <a:p>
            <a:r>
              <a:rPr lang="en-GB" dirty="0"/>
              <a:t>Indicator species</a:t>
            </a:r>
          </a:p>
        </p:txBody>
      </p:sp>
      <p:sp>
        <p:nvSpPr>
          <p:cNvPr id="3" name="Content Placeholder 2">
            <a:extLst>
              <a:ext uri="{FF2B5EF4-FFF2-40B4-BE49-F238E27FC236}">
                <a16:creationId xmlns:a16="http://schemas.microsoft.com/office/drawing/2014/main" id="{500A9D2E-1215-9BB7-FB8C-8F51D58F87CB}"/>
              </a:ext>
            </a:extLst>
          </p:cNvPr>
          <p:cNvSpPr>
            <a:spLocks noGrp="1"/>
          </p:cNvSpPr>
          <p:nvPr>
            <p:ph idx="1"/>
          </p:nvPr>
        </p:nvSpPr>
        <p:spPr>
          <a:xfrm>
            <a:off x="551146" y="1678488"/>
            <a:ext cx="6249704" cy="4498475"/>
          </a:xfrm>
        </p:spPr>
        <p:txBody>
          <a:bodyPr>
            <a:normAutofit/>
          </a:bodyPr>
          <a:lstStyle/>
          <a:p>
            <a:pPr marL="0" indent="0">
              <a:buNone/>
            </a:pPr>
            <a:r>
              <a:rPr lang="en-GB" sz="2000" dirty="0"/>
              <a:t>An organism whose presence, absence, or population size tells us something about the environment or ecosystem.</a:t>
            </a:r>
          </a:p>
          <a:p>
            <a:pPr marL="0" indent="0">
              <a:buNone/>
            </a:pPr>
            <a:endParaRPr lang="en-GB" sz="2000" dirty="0"/>
          </a:p>
          <a:p>
            <a:pPr marL="0" indent="0">
              <a:buNone/>
            </a:pPr>
            <a:r>
              <a:rPr lang="en-GB" sz="2000" u="sng" dirty="0"/>
              <a:t>Example</a:t>
            </a:r>
          </a:p>
          <a:p>
            <a:pPr marL="0" indent="0">
              <a:buNone/>
            </a:pPr>
            <a:r>
              <a:rPr lang="en-GB" sz="2000" dirty="0"/>
              <a:t>A frog can tell us that there may be a pond in the area. A healthy population of frogs is a good indication that the pond ecosystem is also healthy.</a:t>
            </a:r>
          </a:p>
        </p:txBody>
      </p:sp>
      <p:pic>
        <p:nvPicPr>
          <p:cNvPr id="5" name="Content Placeholder 4">
            <a:extLst>
              <a:ext uri="{FF2B5EF4-FFF2-40B4-BE49-F238E27FC236}">
                <a16:creationId xmlns:a16="http://schemas.microsoft.com/office/drawing/2014/main" id="{68AB9F28-1757-7BBD-8BB9-C3C822687151}"/>
              </a:ext>
            </a:extLst>
          </p:cNvPr>
          <p:cNvPicPr>
            <a:picLocks noGrp="1" noChangeAspect="1"/>
          </p:cNvPicPr>
          <p:nvPr>
            <p:ph idx="10"/>
          </p:nvPr>
        </p:nvPicPr>
        <p:blipFill>
          <a:blip r:embed="rId3"/>
          <a:srcRect l="9639" t="8430" r="15595" b="8430"/>
          <a:stretch>
            <a:fillRect/>
          </a:stretch>
        </p:blipFill>
        <p:spPr>
          <a:xfrm>
            <a:off x="6934200" y="951849"/>
            <a:ext cx="4876800" cy="4067231"/>
          </a:xfrm>
          <a:prstGeom prst="rect">
            <a:avLst/>
          </a:prstGeom>
        </p:spPr>
      </p:pic>
    </p:spTree>
    <p:extLst>
      <p:ext uri="{BB962C8B-B14F-4D97-AF65-F5344CB8AC3E}">
        <p14:creationId xmlns:p14="http://schemas.microsoft.com/office/powerpoint/2010/main" val="379271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6B04-0F15-6494-12B9-8A34B2DD0985}"/>
              </a:ext>
            </a:extLst>
          </p:cNvPr>
          <p:cNvSpPr>
            <a:spLocks noGrp="1"/>
          </p:cNvSpPr>
          <p:nvPr>
            <p:ph type="title"/>
          </p:nvPr>
        </p:nvSpPr>
        <p:spPr/>
        <p:txBody>
          <a:bodyPr/>
          <a:lstStyle/>
          <a:p>
            <a:r>
              <a:rPr lang="en-GB" dirty="0"/>
              <a:t>Generalists</a:t>
            </a:r>
          </a:p>
        </p:txBody>
      </p:sp>
      <p:sp>
        <p:nvSpPr>
          <p:cNvPr id="3" name="Content Placeholder 2">
            <a:extLst>
              <a:ext uri="{FF2B5EF4-FFF2-40B4-BE49-F238E27FC236}">
                <a16:creationId xmlns:a16="http://schemas.microsoft.com/office/drawing/2014/main" id="{2B53E4FE-2E10-56B8-3608-E3DAB365FE34}"/>
              </a:ext>
            </a:extLst>
          </p:cNvPr>
          <p:cNvSpPr>
            <a:spLocks noGrp="1"/>
          </p:cNvSpPr>
          <p:nvPr>
            <p:ph idx="1"/>
          </p:nvPr>
        </p:nvSpPr>
        <p:spPr/>
        <p:txBody>
          <a:bodyPr>
            <a:normAutofit/>
          </a:bodyPr>
          <a:lstStyle/>
          <a:p>
            <a:pPr marL="0" indent="0">
              <a:buNone/>
            </a:pPr>
            <a:r>
              <a:rPr lang="en-GB" sz="2000" dirty="0"/>
              <a:t>Organisms which can live and reproduce in a wide range of habitats.</a:t>
            </a:r>
          </a:p>
          <a:p>
            <a:pPr marL="0" indent="0">
              <a:buNone/>
            </a:pPr>
            <a:endParaRPr lang="en-GB" sz="2000" dirty="0"/>
          </a:p>
          <a:p>
            <a:pPr marL="0" indent="0">
              <a:buNone/>
            </a:pPr>
            <a:r>
              <a:rPr lang="en-GB" sz="2000" u="sng" dirty="0"/>
              <a:t>Example</a:t>
            </a:r>
          </a:p>
          <a:p>
            <a:pPr marL="0" indent="0">
              <a:buNone/>
            </a:pPr>
            <a:r>
              <a:rPr lang="en-GB" sz="2000" dirty="0"/>
              <a:t>Foxes can live in forests, grasslands, urban and rural areas.</a:t>
            </a:r>
          </a:p>
        </p:txBody>
      </p:sp>
      <p:pic>
        <p:nvPicPr>
          <p:cNvPr id="1026" name="Picture 2">
            <a:extLst>
              <a:ext uri="{FF2B5EF4-FFF2-40B4-BE49-F238E27FC236}">
                <a16:creationId xmlns:a16="http://schemas.microsoft.com/office/drawing/2014/main" id="{E46DE276-378B-812E-6B99-8FD2421CF2A5}"/>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7309784" y="308117"/>
            <a:ext cx="4588565" cy="29978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7EA1D3A-82F8-6C57-EE4B-727491E3B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9784" y="3345233"/>
            <a:ext cx="4588565" cy="30605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24DAD9-B4B5-63F8-BD64-B42BDBBAEBC2}"/>
              </a:ext>
            </a:extLst>
          </p:cNvPr>
          <p:cNvSpPr txBox="1"/>
          <p:nvPr/>
        </p:nvSpPr>
        <p:spPr>
          <a:xfrm>
            <a:off x="7358271" y="363324"/>
            <a:ext cx="1662635"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32F1D"/>
                </a:solidFill>
                <a:effectLst/>
                <a:uLnTx/>
                <a:uFillTx/>
                <a:latin typeface="Work Sans"/>
                <a:ea typeface="+mn-ea"/>
                <a:cs typeface="+mn-cs"/>
              </a:rPr>
              <a:t>Fox in a meadow</a:t>
            </a:r>
          </a:p>
        </p:txBody>
      </p:sp>
      <p:sp>
        <p:nvSpPr>
          <p:cNvPr id="13" name="TextBox 12">
            <a:extLst>
              <a:ext uri="{FF2B5EF4-FFF2-40B4-BE49-F238E27FC236}">
                <a16:creationId xmlns:a16="http://schemas.microsoft.com/office/drawing/2014/main" id="{0A3C0362-4A46-CF11-A581-D1172271B4F2}"/>
              </a:ext>
            </a:extLst>
          </p:cNvPr>
          <p:cNvSpPr txBox="1"/>
          <p:nvPr/>
        </p:nvSpPr>
        <p:spPr>
          <a:xfrm>
            <a:off x="7358271" y="3413921"/>
            <a:ext cx="1638590"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32F1D"/>
                </a:solidFill>
                <a:effectLst/>
                <a:uLnTx/>
                <a:uFillTx/>
                <a:latin typeface="Work Sans"/>
                <a:ea typeface="+mn-ea"/>
                <a:cs typeface="+mn-cs"/>
              </a:rPr>
              <a:t>Fox in a carpark</a:t>
            </a:r>
          </a:p>
        </p:txBody>
      </p:sp>
    </p:spTree>
    <p:extLst>
      <p:ext uri="{BB962C8B-B14F-4D97-AF65-F5344CB8AC3E}">
        <p14:creationId xmlns:p14="http://schemas.microsoft.com/office/powerpoint/2010/main" val="18525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AF95-ED28-23EB-CC59-57672557C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87FD8-49E0-EB12-2142-59FB7F615B3B}"/>
              </a:ext>
            </a:extLst>
          </p:cNvPr>
          <p:cNvSpPr>
            <a:spLocks noGrp="1"/>
          </p:cNvSpPr>
          <p:nvPr>
            <p:ph type="title"/>
          </p:nvPr>
        </p:nvSpPr>
        <p:spPr/>
        <p:txBody>
          <a:bodyPr/>
          <a:lstStyle/>
          <a:p>
            <a:r>
              <a:rPr lang="en-GB" dirty="0"/>
              <a:t>Disturbance</a:t>
            </a:r>
          </a:p>
        </p:txBody>
      </p:sp>
      <p:sp>
        <p:nvSpPr>
          <p:cNvPr id="3" name="Content Placeholder 2">
            <a:extLst>
              <a:ext uri="{FF2B5EF4-FFF2-40B4-BE49-F238E27FC236}">
                <a16:creationId xmlns:a16="http://schemas.microsoft.com/office/drawing/2014/main" id="{272C5C2B-CC58-A29E-5822-20EF7CD5B824}"/>
              </a:ext>
            </a:extLst>
          </p:cNvPr>
          <p:cNvSpPr>
            <a:spLocks noGrp="1"/>
          </p:cNvSpPr>
          <p:nvPr>
            <p:ph idx="1"/>
          </p:nvPr>
        </p:nvSpPr>
        <p:spPr>
          <a:xfrm>
            <a:off x="551146" y="1678488"/>
            <a:ext cx="6478304" cy="4498475"/>
          </a:xfrm>
        </p:spPr>
        <p:txBody>
          <a:bodyPr>
            <a:normAutofit/>
          </a:bodyPr>
          <a:lstStyle/>
          <a:p>
            <a:pPr marL="0" indent="0">
              <a:buNone/>
            </a:pPr>
            <a:r>
              <a:rPr lang="en-GB" sz="2000" dirty="0"/>
              <a:t>Something that breaks up the soil surface.</a:t>
            </a:r>
          </a:p>
          <a:p>
            <a:pPr marL="0" indent="0">
              <a:buNone/>
            </a:pPr>
            <a:endParaRPr lang="en-GB" sz="2000" dirty="0"/>
          </a:p>
          <a:p>
            <a:pPr marL="0" indent="0">
              <a:buNone/>
            </a:pPr>
            <a:r>
              <a:rPr lang="en-GB" sz="2000" u="sng" dirty="0"/>
              <a:t>Examples</a:t>
            </a:r>
          </a:p>
          <a:p>
            <a:r>
              <a:rPr lang="en-GB" sz="2000" dirty="0"/>
              <a:t>Digging with a shovel.           </a:t>
            </a:r>
          </a:p>
          <a:p>
            <a:r>
              <a:rPr lang="en-GB" sz="2000" dirty="0"/>
              <a:t>A mole digging its burrows.</a:t>
            </a:r>
          </a:p>
        </p:txBody>
      </p:sp>
      <p:pic>
        <p:nvPicPr>
          <p:cNvPr id="5" name="Content Placeholder 4">
            <a:extLst>
              <a:ext uri="{FF2B5EF4-FFF2-40B4-BE49-F238E27FC236}">
                <a16:creationId xmlns:a16="http://schemas.microsoft.com/office/drawing/2014/main" id="{571B4C5E-D656-3360-D206-D8DD342C1019}"/>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l="7068" t="12004" r="5144" b="5008"/>
          <a:stretch>
            <a:fillRect/>
          </a:stretch>
        </p:blipFill>
        <p:spPr>
          <a:xfrm>
            <a:off x="7029450" y="274869"/>
            <a:ext cx="4876800" cy="3065739"/>
          </a:xfrm>
          <a:prstGeom prst="rect">
            <a:avLst/>
          </a:prstGeom>
        </p:spPr>
      </p:pic>
      <p:pic>
        <p:nvPicPr>
          <p:cNvPr id="4" name="Content Placeholder 4">
            <a:extLst>
              <a:ext uri="{FF2B5EF4-FFF2-40B4-BE49-F238E27FC236}">
                <a16:creationId xmlns:a16="http://schemas.microsoft.com/office/drawing/2014/main" id="{D524C796-A741-2E39-47D0-8F8A62CE389D}"/>
              </a:ext>
            </a:extLst>
          </p:cNvPr>
          <p:cNvPicPr>
            <a:picLocks noChangeAspect="1"/>
          </p:cNvPicPr>
          <p:nvPr/>
        </p:nvPicPr>
        <p:blipFill>
          <a:blip r:embed="rId4">
            <a:extLst>
              <a:ext uri="{28A0092B-C50C-407E-A947-70E740481C1C}">
                <a14:useLocalDpi xmlns:a14="http://schemas.microsoft.com/office/drawing/2010/main" val="0"/>
              </a:ext>
            </a:extLst>
          </a:blip>
          <a:srcRect l="11892" t="9379" r="15641" b="4879"/>
          <a:stretch>
            <a:fillRect/>
          </a:stretch>
        </p:blipFill>
        <p:spPr>
          <a:xfrm>
            <a:off x="7029450" y="3429000"/>
            <a:ext cx="4876800" cy="3244389"/>
          </a:xfrm>
          <a:prstGeom prst="rect">
            <a:avLst/>
          </a:prstGeom>
        </p:spPr>
      </p:pic>
    </p:spTree>
    <p:extLst>
      <p:ext uri="{BB962C8B-B14F-4D97-AF65-F5344CB8AC3E}">
        <p14:creationId xmlns:p14="http://schemas.microsoft.com/office/powerpoint/2010/main" val="1961839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4B227-528D-A61B-2AB7-D8B8C7A78D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55056-F378-1810-6523-5456E4E9FAA1}"/>
              </a:ext>
            </a:extLst>
          </p:cNvPr>
          <p:cNvSpPr>
            <a:spLocks noGrp="1"/>
          </p:cNvSpPr>
          <p:nvPr>
            <p:ph type="title"/>
          </p:nvPr>
        </p:nvSpPr>
        <p:spPr/>
        <p:txBody>
          <a:bodyPr/>
          <a:lstStyle/>
          <a:p>
            <a:r>
              <a:rPr lang="en-GB" dirty="0"/>
              <a:t>Trampling</a:t>
            </a:r>
          </a:p>
        </p:txBody>
      </p:sp>
      <p:sp>
        <p:nvSpPr>
          <p:cNvPr id="3" name="Content Placeholder 2">
            <a:extLst>
              <a:ext uri="{FF2B5EF4-FFF2-40B4-BE49-F238E27FC236}">
                <a16:creationId xmlns:a16="http://schemas.microsoft.com/office/drawing/2014/main" id="{C4F9A2DE-F3D7-58D0-CF71-7B2FA13F7BD4}"/>
              </a:ext>
            </a:extLst>
          </p:cNvPr>
          <p:cNvSpPr>
            <a:spLocks noGrp="1"/>
          </p:cNvSpPr>
          <p:nvPr>
            <p:ph idx="1"/>
          </p:nvPr>
        </p:nvSpPr>
        <p:spPr>
          <a:xfrm>
            <a:off x="551146" y="1678488"/>
            <a:ext cx="6942958" cy="4498475"/>
          </a:xfrm>
        </p:spPr>
        <p:txBody>
          <a:bodyPr vert="horz" lIns="91440" tIns="45720" rIns="91440" bIns="45720" rtlCol="0" anchor="t">
            <a:normAutofit/>
          </a:bodyPr>
          <a:lstStyle/>
          <a:p>
            <a:pPr marL="0" indent="0">
              <a:buNone/>
            </a:pPr>
            <a:r>
              <a:rPr lang="en-GB" sz="2000" dirty="0"/>
              <a:t>Stepping on something.</a:t>
            </a:r>
          </a:p>
          <a:p>
            <a:pPr marL="0" indent="0">
              <a:buNone/>
            </a:pPr>
            <a:endParaRPr lang="en-GB" sz="2000" dirty="0"/>
          </a:p>
          <a:p>
            <a:pPr marL="0" indent="0">
              <a:buNone/>
            </a:pPr>
            <a:r>
              <a:rPr lang="en-GB" sz="2000" dirty="0"/>
              <a:t>In ecology and horticulture, trampling usually refers to stepping on soil or plants and how this affects the plants. </a:t>
            </a:r>
          </a:p>
          <a:p>
            <a:pPr marL="0" indent="0">
              <a:buNone/>
            </a:pPr>
            <a:r>
              <a:rPr lang="en-GB" sz="2000" dirty="0">
                <a:latin typeface="Work Sans"/>
              </a:rPr>
              <a:t>Some plants are sensitive to trampling. Their stems become broken or crushed, and the plant can die.</a:t>
            </a:r>
          </a:p>
          <a:p>
            <a:pPr marL="0" indent="0">
              <a:buNone/>
            </a:pPr>
            <a:r>
              <a:rPr lang="en-GB" sz="2000" dirty="0">
                <a:latin typeface="Work Sans"/>
              </a:rPr>
              <a:t>Some plants are tolerant of trampling. These plants can bounce back or regrow after they are crushed.</a:t>
            </a:r>
          </a:p>
        </p:txBody>
      </p:sp>
      <p:pic>
        <p:nvPicPr>
          <p:cNvPr id="7" name="Content Placeholder 4">
            <a:extLst>
              <a:ext uri="{FF2B5EF4-FFF2-40B4-BE49-F238E27FC236}">
                <a16:creationId xmlns:a16="http://schemas.microsoft.com/office/drawing/2014/main" id="{F613E852-D322-16D7-C772-D5825775F59A}"/>
              </a:ext>
            </a:extLst>
          </p:cNvPr>
          <p:cNvPicPr>
            <a:picLocks noChangeAspect="1"/>
          </p:cNvPicPr>
          <p:nvPr/>
        </p:nvPicPr>
        <p:blipFill>
          <a:blip r:embed="rId3">
            <a:extLst>
              <a:ext uri="{28A0092B-C50C-407E-A947-70E740481C1C}">
                <a14:useLocalDpi xmlns:a14="http://schemas.microsoft.com/office/drawing/2010/main" val="0"/>
              </a:ext>
            </a:extLst>
          </a:blip>
          <a:srcRect l="47661" r="4879" b="6926"/>
          <a:stretch>
            <a:fillRect/>
          </a:stretch>
        </p:blipFill>
        <p:spPr>
          <a:xfrm>
            <a:off x="7911548" y="754013"/>
            <a:ext cx="3910219" cy="5349974"/>
          </a:xfrm>
          <a:prstGeom prst="rect">
            <a:avLst/>
          </a:prstGeom>
        </p:spPr>
      </p:pic>
    </p:spTree>
    <p:extLst>
      <p:ext uri="{BB962C8B-B14F-4D97-AF65-F5344CB8AC3E}">
        <p14:creationId xmlns:p14="http://schemas.microsoft.com/office/powerpoint/2010/main" val="93376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5EB1-AD6A-F952-BC6B-49E4B447C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77276-5248-FD95-491B-7B73194122A0}"/>
              </a:ext>
            </a:extLst>
          </p:cNvPr>
          <p:cNvSpPr>
            <a:spLocks noGrp="1"/>
          </p:cNvSpPr>
          <p:nvPr>
            <p:ph type="title"/>
          </p:nvPr>
        </p:nvSpPr>
        <p:spPr/>
        <p:txBody>
          <a:bodyPr/>
          <a:lstStyle/>
          <a:p>
            <a:r>
              <a:rPr lang="en-GB" dirty="0"/>
              <a:t>Mowing</a:t>
            </a:r>
          </a:p>
        </p:txBody>
      </p:sp>
      <p:sp>
        <p:nvSpPr>
          <p:cNvPr id="3" name="Content Placeholder 2">
            <a:extLst>
              <a:ext uri="{FF2B5EF4-FFF2-40B4-BE49-F238E27FC236}">
                <a16:creationId xmlns:a16="http://schemas.microsoft.com/office/drawing/2014/main" id="{7CFCFA8D-8815-D5E1-3A76-EDE5AF68317D}"/>
              </a:ext>
            </a:extLst>
          </p:cNvPr>
          <p:cNvSpPr>
            <a:spLocks noGrp="1"/>
          </p:cNvSpPr>
          <p:nvPr>
            <p:ph idx="1"/>
          </p:nvPr>
        </p:nvSpPr>
        <p:spPr>
          <a:xfrm>
            <a:off x="551146" y="1678488"/>
            <a:ext cx="5963954" cy="4498475"/>
          </a:xfrm>
        </p:spPr>
        <p:txBody>
          <a:bodyPr vert="horz" lIns="91440" tIns="45720" rIns="91440" bIns="45720" rtlCol="0" anchor="t">
            <a:normAutofit/>
          </a:bodyPr>
          <a:lstStyle/>
          <a:p>
            <a:pPr marL="0" indent="0">
              <a:buNone/>
            </a:pPr>
            <a:r>
              <a:rPr lang="en-GB" sz="2000" dirty="0"/>
              <a:t>Cutting grass shorter, usually with a machine.</a:t>
            </a:r>
            <a:endParaRPr lang="en-GB" sz="1100" dirty="0"/>
          </a:p>
          <a:p>
            <a:pPr marL="0" indent="0">
              <a:buNone/>
            </a:pPr>
            <a:endParaRPr lang="en-GB" sz="1100" dirty="0"/>
          </a:p>
          <a:p>
            <a:pPr marL="0" indent="0">
              <a:buNone/>
            </a:pPr>
            <a:endParaRPr lang="en-GB" sz="2000" dirty="0"/>
          </a:p>
          <a:p>
            <a:pPr marL="0" indent="0">
              <a:buNone/>
            </a:pPr>
            <a:r>
              <a:rPr lang="en-GB" sz="2000" dirty="0"/>
              <a:t>Different methods for keeping grass and vegetation short have different impacts on a grassland ecosystem.* Some other ways humans keep grass short include:</a:t>
            </a:r>
          </a:p>
          <a:p>
            <a:r>
              <a:rPr lang="en-GB" sz="2000" dirty="0"/>
              <a:t>grazing with domesticated animals such as cows or sheep</a:t>
            </a:r>
          </a:p>
          <a:p>
            <a:r>
              <a:rPr lang="en-GB" sz="2000" dirty="0"/>
              <a:t>cutting with a scythe</a:t>
            </a:r>
          </a:p>
        </p:txBody>
      </p:sp>
      <p:pic>
        <p:nvPicPr>
          <p:cNvPr id="7" name="Content Placeholder 4">
            <a:extLst>
              <a:ext uri="{FF2B5EF4-FFF2-40B4-BE49-F238E27FC236}">
                <a16:creationId xmlns:a16="http://schemas.microsoft.com/office/drawing/2014/main" id="{ED3B7AB4-1EE6-4949-E849-0B68681A4C3F}"/>
              </a:ext>
            </a:extLst>
          </p:cNvPr>
          <p:cNvPicPr>
            <a:picLocks noChangeAspect="1"/>
          </p:cNvPicPr>
          <p:nvPr/>
        </p:nvPicPr>
        <p:blipFill>
          <a:blip r:embed="rId3">
            <a:extLst>
              <a:ext uri="{28A0092B-C50C-407E-A947-70E740481C1C}">
                <a14:useLocalDpi xmlns:a14="http://schemas.microsoft.com/office/drawing/2010/main" val="0"/>
              </a:ext>
            </a:extLst>
          </a:blip>
          <a:srcRect l="27746" r="3782"/>
          <a:stretch>
            <a:fillRect/>
          </a:stretch>
        </p:blipFill>
        <p:spPr>
          <a:xfrm>
            <a:off x="6773088" y="838496"/>
            <a:ext cx="5187827" cy="5050439"/>
          </a:xfrm>
          <a:prstGeom prst="rect">
            <a:avLst/>
          </a:prstGeom>
        </p:spPr>
      </p:pic>
    </p:spTree>
    <p:extLst>
      <p:ext uri="{BB962C8B-B14F-4D97-AF65-F5344CB8AC3E}">
        <p14:creationId xmlns:p14="http://schemas.microsoft.com/office/powerpoint/2010/main" val="2580835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5884-B058-FB19-F61E-8014E6815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E9D7F-B614-4C49-3BDB-1E7E63FBE0BC}"/>
              </a:ext>
            </a:extLst>
          </p:cNvPr>
          <p:cNvSpPr>
            <a:spLocks noGrp="1"/>
          </p:cNvSpPr>
          <p:nvPr>
            <p:ph type="title"/>
          </p:nvPr>
        </p:nvSpPr>
        <p:spPr/>
        <p:txBody>
          <a:bodyPr/>
          <a:lstStyle/>
          <a:p>
            <a:r>
              <a:rPr lang="en-GB" dirty="0"/>
              <a:t>Compaction</a:t>
            </a:r>
          </a:p>
        </p:txBody>
      </p:sp>
      <p:sp>
        <p:nvSpPr>
          <p:cNvPr id="3" name="Content Placeholder 2">
            <a:extLst>
              <a:ext uri="{FF2B5EF4-FFF2-40B4-BE49-F238E27FC236}">
                <a16:creationId xmlns:a16="http://schemas.microsoft.com/office/drawing/2014/main" id="{D85D9646-52AB-1440-6A7C-7951BD0E0F3E}"/>
              </a:ext>
            </a:extLst>
          </p:cNvPr>
          <p:cNvSpPr>
            <a:spLocks noGrp="1"/>
          </p:cNvSpPr>
          <p:nvPr>
            <p:ph idx="1"/>
          </p:nvPr>
        </p:nvSpPr>
        <p:spPr>
          <a:xfrm>
            <a:off x="551145" y="1678488"/>
            <a:ext cx="6858647" cy="4498475"/>
          </a:xfrm>
        </p:spPr>
        <p:txBody>
          <a:bodyPr>
            <a:normAutofit/>
          </a:bodyPr>
          <a:lstStyle/>
          <a:p>
            <a:endParaRPr lang="en-GB" sz="2000" dirty="0"/>
          </a:p>
          <a:p>
            <a:pPr marL="0" indent="0">
              <a:buNone/>
            </a:pPr>
            <a:r>
              <a:rPr lang="en-GB" sz="2000" dirty="0"/>
              <a:t>Squashing together soil particles. This reduces the rate at which air and water can move through the soil.</a:t>
            </a:r>
          </a:p>
          <a:p>
            <a:pPr marL="0" indent="0">
              <a:buNone/>
            </a:pPr>
            <a:endParaRPr lang="en-GB" sz="2000" dirty="0"/>
          </a:p>
          <a:p>
            <a:pPr marL="0" indent="0">
              <a:buNone/>
            </a:pPr>
            <a:r>
              <a:rPr lang="en-GB" sz="2000" u="sng" dirty="0"/>
              <a:t>Demonstration</a:t>
            </a:r>
          </a:p>
          <a:p>
            <a:pPr marL="0" indent="0">
              <a:buNone/>
            </a:pPr>
            <a:r>
              <a:rPr lang="en-GB" sz="2000" dirty="0"/>
              <a:t>Fill a measuring cup with loose flour, sand, or potting soil. Press down on the material firmly.</a:t>
            </a:r>
          </a:p>
          <a:p>
            <a:pPr marL="0" indent="0">
              <a:buNone/>
            </a:pPr>
            <a:r>
              <a:rPr lang="en-GB" sz="2000" dirty="0"/>
              <a:t>The level of the surface goes down because the particles are squeezed together (compacted). The smaller spaces between the particles slows the rate at which water and air move through the soil.</a:t>
            </a:r>
          </a:p>
        </p:txBody>
      </p:sp>
      <p:pic>
        <p:nvPicPr>
          <p:cNvPr id="8" name="Content Placeholder 7">
            <a:extLst>
              <a:ext uri="{FF2B5EF4-FFF2-40B4-BE49-F238E27FC236}">
                <a16:creationId xmlns:a16="http://schemas.microsoft.com/office/drawing/2014/main" id="{0C0EB348-0BD6-06D7-07AA-6474D271D3E1}"/>
              </a:ext>
            </a:extLst>
          </p:cNvPr>
          <p:cNvPicPr>
            <a:picLocks noGrp="1" noChangeAspect="1"/>
          </p:cNvPicPr>
          <p:nvPr>
            <p:ph idx="10"/>
          </p:nvPr>
        </p:nvPicPr>
        <p:blipFill>
          <a:blip r:embed="rId4">
            <a:extLst>
              <a:ext uri="{28A0092B-C50C-407E-A947-70E740481C1C}">
                <a14:useLocalDpi xmlns:a14="http://schemas.microsoft.com/office/drawing/2010/main" val="0"/>
              </a:ext>
            </a:extLst>
          </a:blip>
          <a:srcRect l="4385" t="13696" r="38829" b="17700"/>
          <a:stretch>
            <a:fillRect/>
          </a:stretch>
        </p:blipFill>
        <p:spPr>
          <a:xfrm rot="16200000">
            <a:off x="6441140" y="1102657"/>
            <a:ext cx="6853522" cy="4648199"/>
          </a:xfrm>
          <a:prstGeom prst="rect">
            <a:avLst/>
          </a:prstGeom>
        </p:spPr>
      </p:pic>
      <p:sp>
        <p:nvSpPr>
          <p:cNvPr id="9" name="TextBox 8">
            <a:extLst>
              <a:ext uri="{FF2B5EF4-FFF2-40B4-BE49-F238E27FC236}">
                <a16:creationId xmlns:a16="http://schemas.microsoft.com/office/drawing/2014/main" id="{1CC1306E-EDAC-8F51-29AE-D6C2F31FCEC7}"/>
              </a:ext>
            </a:extLst>
          </p:cNvPr>
          <p:cNvSpPr txBox="1"/>
          <p:nvPr/>
        </p:nvSpPr>
        <p:spPr>
          <a:xfrm>
            <a:off x="7933020" y="917247"/>
            <a:ext cx="393248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Less compacted soil particles</a:t>
            </a:r>
          </a:p>
        </p:txBody>
      </p:sp>
      <p:sp>
        <p:nvSpPr>
          <p:cNvPr id="10" name="TextBox 9">
            <a:extLst>
              <a:ext uri="{FF2B5EF4-FFF2-40B4-BE49-F238E27FC236}">
                <a16:creationId xmlns:a16="http://schemas.microsoft.com/office/drawing/2014/main" id="{2D60958C-1969-D1C3-8D39-58C891BA837C}"/>
              </a:ext>
            </a:extLst>
          </p:cNvPr>
          <p:cNvSpPr txBox="1"/>
          <p:nvPr/>
        </p:nvSpPr>
        <p:spPr>
          <a:xfrm>
            <a:off x="7933020" y="5976908"/>
            <a:ext cx="3985386"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More compacted soil particles</a:t>
            </a:r>
          </a:p>
        </p:txBody>
      </p:sp>
    </p:spTree>
    <p:extLst>
      <p:ext uri="{BB962C8B-B14F-4D97-AF65-F5344CB8AC3E}">
        <p14:creationId xmlns:p14="http://schemas.microsoft.com/office/powerpoint/2010/main" val="202131673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DF54-6A7D-9000-1866-46AB7B320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DE4BA-B9C7-90FF-5F43-FEB2B0A3ACDF}"/>
              </a:ext>
            </a:extLst>
          </p:cNvPr>
          <p:cNvSpPr>
            <a:spLocks noGrp="1"/>
          </p:cNvSpPr>
          <p:nvPr>
            <p:ph type="title"/>
          </p:nvPr>
        </p:nvSpPr>
        <p:spPr/>
        <p:txBody>
          <a:bodyPr/>
          <a:lstStyle/>
          <a:p>
            <a:r>
              <a:rPr lang="en-GB" dirty="0"/>
              <a:t>Nutrients</a:t>
            </a:r>
          </a:p>
        </p:txBody>
      </p:sp>
      <p:sp>
        <p:nvSpPr>
          <p:cNvPr id="3" name="Content Placeholder 2">
            <a:extLst>
              <a:ext uri="{FF2B5EF4-FFF2-40B4-BE49-F238E27FC236}">
                <a16:creationId xmlns:a16="http://schemas.microsoft.com/office/drawing/2014/main" id="{8F961211-6670-1810-9D11-9A76772930FD}"/>
              </a:ext>
            </a:extLst>
          </p:cNvPr>
          <p:cNvSpPr>
            <a:spLocks noGrp="1"/>
          </p:cNvSpPr>
          <p:nvPr>
            <p:ph idx="1"/>
          </p:nvPr>
        </p:nvSpPr>
        <p:spPr>
          <a:xfrm>
            <a:off x="551146" y="1678488"/>
            <a:ext cx="6249704" cy="3955057"/>
          </a:xfrm>
        </p:spPr>
        <p:txBody>
          <a:bodyPr>
            <a:normAutofit/>
          </a:bodyPr>
          <a:lstStyle/>
          <a:p>
            <a:pPr marL="0" indent="0">
              <a:buNone/>
            </a:pPr>
            <a:r>
              <a:rPr lang="en-GB" sz="2000" dirty="0"/>
              <a:t>Any substance that living things need to survive and grow. Nutrient concentrations have big impacts on an ecosystem.</a:t>
            </a:r>
            <a:r>
              <a:rPr lang="en-GB" sz="1600" dirty="0"/>
              <a:t>*</a:t>
            </a:r>
          </a:p>
          <a:p>
            <a:pPr marL="0" indent="0">
              <a:buNone/>
            </a:pPr>
            <a:endParaRPr lang="en-GB" sz="2000" u="sng" dirty="0"/>
          </a:p>
          <a:p>
            <a:pPr marL="0" indent="0">
              <a:buNone/>
            </a:pPr>
            <a:r>
              <a:rPr lang="en-GB" sz="2000" u="sng" dirty="0"/>
              <a:t>Examples</a:t>
            </a:r>
          </a:p>
          <a:p>
            <a:r>
              <a:rPr lang="en-GB" sz="2000" dirty="0"/>
              <a:t>Nitrogen is a nutrient plants and other living things need to grow, make proteins and repair damage.</a:t>
            </a:r>
          </a:p>
          <a:p>
            <a:r>
              <a:rPr lang="en-GB" sz="2000" dirty="0"/>
              <a:t>Sugars are nutrients that most living things need for energy.</a:t>
            </a:r>
          </a:p>
        </p:txBody>
      </p:sp>
      <p:pic>
        <p:nvPicPr>
          <p:cNvPr id="10" name="Picture 9">
            <a:extLst>
              <a:ext uri="{FF2B5EF4-FFF2-40B4-BE49-F238E27FC236}">
                <a16:creationId xmlns:a16="http://schemas.microsoft.com/office/drawing/2014/main" id="{FE8B3306-D017-75B8-A175-081AABB2CEBF}"/>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001002" y="561561"/>
            <a:ext cx="4168612" cy="5435656"/>
          </a:xfrm>
          <a:prstGeom prst="rect">
            <a:avLst/>
          </a:prstGeom>
        </p:spPr>
      </p:pic>
      <p:sp>
        <p:nvSpPr>
          <p:cNvPr id="11" name="TextBox 10">
            <a:extLst>
              <a:ext uri="{FF2B5EF4-FFF2-40B4-BE49-F238E27FC236}">
                <a16:creationId xmlns:a16="http://schemas.microsoft.com/office/drawing/2014/main" id="{344CC60F-179A-2F25-FC00-9D6D9BB62623}"/>
              </a:ext>
            </a:extLst>
          </p:cNvPr>
          <p:cNvSpPr txBox="1"/>
          <p:nvPr/>
        </p:nvSpPr>
        <p:spPr>
          <a:xfrm>
            <a:off x="8337368" y="5726694"/>
            <a:ext cx="8210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Nitrogen</a:t>
            </a:r>
          </a:p>
        </p:txBody>
      </p:sp>
      <p:sp>
        <p:nvSpPr>
          <p:cNvPr id="13" name="TextBox 12">
            <a:extLst>
              <a:ext uri="{FF2B5EF4-FFF2-40B4-BE49-F238E27FC236}">
                <a16:creationId xmlns:a16="http://schemas.microsoft.com/office/drawing/2014/main" id="{70B2C984-8C1A-6C9B-BC9D-69D8AD3BE3B7}"/>
              </a:ext>
            </a:extLst>
          </p:cNvPr>
          <p:cNvSpPr txBox="1"/>
          <p:nvPr/>
        </p:nvSpPr>
        <p:spPr>
          <a:xfrm>
            <a:off x="10749171" y="5700455"/>
            <a:ext cx="12001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Phosphorous</a:t>
            </a:r>
          </a:p>
        </p:txBody>
      </p:sp>
      <p:sp>
        <p:nvSpPr>
          <p:cNvPr id="15" name="TextBox 14">
            <a:extLst>
              <a:ext uri="{FF2B5EF4-FFF2-40B4-BE49-F238E27FC236}">
                <a16:creationId xmlns:a16="http://schemas.microsoft.com/office/drawing/2014/main" id="{4F224D9B-ED00-07E4-1CBD-C6C5584F520C}"/>
              </a:ext>
            </a:extLst>
          </p:cNvPr>
          <p:cNvSpPr txBox="1"/>
          <p:nvPr/>
        </p:nvSpPr>
        <p:spPr>
          <a:xfrm>
            <a:off x="10614992" y="6348806"/>
            <a:ext cx="9822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Potassium</a:t>
            </a:r>
          </a:p>
        </p:txBody>
      </p:sp>
      <p:sp>
        <p:nvSpPr>
          <p:cNvPr id="20" name="Free-form: Shape 19">
            <a:extLst>
              <a:ext uri="{FF2B5EF4-FFF2-40B4-BE49-F238E27FC236}">
                <a16:creationId xmlns:a16="http://schemas.microsoft.com/office/drawing/2014/main" id="{D9113679-480E-C602-F788-8EA094B3E77D}"/>
              </a:ext>
            </a:extLst>
          </p:cNvPr>
          <p:cNvSpPr/>
          <p:nvPr/>
        </p:nvSpPr>
        <p:spPr>
          <a:xfrm>
            <a:off x="9164240" y="5168049"/>
            <a:ext cx="695378" cy="715617"/>
          </a:xfrm>
          <a:custGeom>
            <a:avLst/>
            <a:gdLst>
              <a:gd name="csX0" fmla="*/ 0 w 755374"/>
              <a:gd name="csY0" fmla="*/ 372717 h 372717"/>
              <a:gd name="csX1" fmla="*/ 536713 w 755374"/>
              <a:gd name="csY1" fmla="*/ 303143 h 372717"/>
              <a:gd name="csX2" fmla="*/ 755374 w 755374"/>
              <a:gd name="csY2" fmla="*/ 0 h 372717"/>
            </a:gdLst>
            <a:ahLst/>
            <a:cxnLst>
              <a:cxn ang="0">
                <a:pos x="csX0" y="csY0"/>
              </a:cxn>
              <a:cxn ang="0">
                <a:pos x="csX1" y="csY1"/>
              </a:cxn>
              <a:cxn ang="0">
                <a:pos x="csX2" y="csY2"/>
              </a:cxn>
            </a:cxnLst>
            <a:rect l="l" t="t" r="r" b="b"/>
            <a:pathLst>
              <a:path w="755374" h="372717">
                <a:moveTo>
                  <a:pt x="0" y="372717"/>
                </a:moveTo>
                <a:cubicBezTo>
                  <a:pt x="205408" y="368989"/>
                  <a:pt x="410817" y="365262"/>
                  <a:pt x="536713" y="303143"/>
                </a:cubicBezTo>
                <a:cubicBezTo>
                  <a:pt x="662609" y="241024"/>
                  <a:pt x="710648" y="86139"/>
                  <a:pt x="755374"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25" name="Free-form: Shape 24">
            <a:extLst>
              <a:ext uri="{FF2B5EF4-FFF2-40B4-BE49-F238E27FC236}">
                <a16:creationId xmlns:a16="http://schemas.microsoft.com/office/drawing/2014/main" id="{8417C09C-6BDC-C1F3-D5A2-F70F1C45BC04}"/>
              </a:ext>
            </a:extLst>
          </p:cNvPr>
          <p:cNvSpPr/>
          <p:nvPr/>
        </p:nvSpPr>
        <p:spPr>
          <a:xfrm>
            <a:off x="10262153" y="5168049"/>
            <a:ext cx="487017" cy="676161"/>
          </a:xfrm>
          <a:custGeom>
            <a:avLst/>
            <a:gdLst>
              <a:gd name="csX0" fmla="*/ 487017 w 487017"/>
              <a:gd name="csY0" fmla="*/ 576470 h 576470"/>
              <a:gd name="csX1" fmla="*/ 159026 w 487017"/>
              <a:gd name="csY1" fmla="*/ 417444 h 576470"/>
              <a:gd name="csX2" fmla="*/ 0 w 487017"/>
              <a:gd name="csY2" fmla="*/ 0 h 576470"/>
            </a:gdLst>
            <a:ahLst/>
            <a:cxnLst>
              <a:cxn ang="0">
                <a:pos x="csX0" y="csY0"/>
              </a:cxn>
              <a:cxn ang="0">
                <a:pos x="csX1" y="csY1"/>
              </a:cxn>
              <a:cxn ang="0">
                <a:pos x="csX2" y="csY2"/>
              </a:cxn>
            </a:cxnLst>
            <a:rect l="l" t="t" r="r" b="b"/>
            <a:pathLst>
              <a:path w="487017" h="576470">
                <a:moveTo>
                  <a:pt x="487017" y="576470"/>
                </a:moveTo>
                <a:cubicBezTo>
                  <a:pt x="363606" y="544996"/>
                  <a:pt x="240196" y="513522"/>
                  <a:pt x="159026" y="417444"/>
                </a:cubicBezTo>
                <a:cubicBezTo>
                  <a:pt x="77856" y="321366"/>
                  <a:pt x="38928" y="160683"/>
                  <a:pt x="0"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26" name="TextBox 25">
            <a:extLst>
              <a:ext uri="{FF2B5EF4-FFF2-40B4-BE49-F238E27FC236}">
                <a16:creationId xmlns:a16="http://schemas.microsoft.com/office/drawing/2014/main" id="{6A746CA7-B560-5B20-A44C-426BDBF6BB7E}"/>
              </a:ext>
            </a:extLst>
          </p:cNvPr>
          <p:cNvSpPr txBox="1"/>
          <p:nvPr/>
        </p:nvSpPr>
        <p:spPr>
          <a:xfrm>
            <a:off x="7837006" y="2365502"/>
            <a:ext cx="13115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Carbon dioxide</a:t>
            </a:r>
          </a:p>
        </p:txBody>
      </p:sp>
      <p:cxnSp>
        <p:nvCxnSpPr>
          <p:cNvPr id="27" name="Straight Arrow Connector 26">
            <a:extLst>
              <a:ext uri="{FF2B5EF4-FFF2-40B4-BE49-F238E27FC236}">
                <a16:creationId xmlns:a16="http://schemas.microsoft.com/office/drawing/2014/main" id="{8BA9FD3F-AA43-D4CB-1776-6968FA5B763E}"/>
              </a:ext>
            </a:extLst>
          </p:cNvPr>
          <p:cNvCxnSpPr>
            <a:cxnSpLocks/>
            <a:stCxn id="26" idx="2"/>
          </p:cNvCxnSpPr>
          <p:nvPr/>
        </p:nvCxnSpPr>
        <p:spPr>
          <a:xfrm>
            <a:off x="8492795" y="2642501"/>
            <a:ext cx="407696" cy="81466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BC561B6-F8FF-2DCE-ABAA-6459D0970A6B}"/>
              </a:ext>
            </a:extLst>
          </p:cNvPr>
          <p:cNvSpPr txBox="1"/>
          <p:nvPr/>
        </p:nvSpPr>
        <p:spPr>
          <a:xfrm>
            <a:off x="8887217" y="6351236"/>
            <a:ext cx="6565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Water</a:t>
            </a:r>
          </a:p>
        </p:txBody>
      </p:sp>
      <p:sp>
        <p:nvSpPr>
          <p:cNvPr id="33" name="Free-form: Shape 32">
            <a:extLst>
              <a:ext uri="{FF2B5EF4-FFF2-40B4-BE49-F238E27FC236}">
                <a16:creationId xmlns:a16="http://schemas.microsoft.com/office/drawing/2014/main" id="{86AC0403-97B2-DE6D-0B29-1E76B947EF1D}"/>
              </a:ext>
            </a:extLst>
          </p:cNvPr>
          <p:cNvSpPr/>
          <p:nvPr/>
        </p:nvSpPr>
        <p:spPr>
          <a:xfrm>
            <a:off x="9503119" y="5717194"/>
            <a:ext cx="496409" cy="786806"/>
          </a:xfrm>
          <a:custGeom>
            <a:avLst/>
            <a:gdLst>
              <a:gd name="csX0" fmla="*/ 0 w 755374"/>
              <a:gd name="csY0" fmla="*/ 372717 h 372717"/>
              <a:gd name="csX1" fmla="*/ 536713 w 755374"/>
              <a:gd name="csY1" fmla="*/ 303143 h 372717"/>
              <a:gd name="csX2" fmla="*/ 755374 w 755374"/>
              <a:gd name="csY2" fmla="*/ 0 h 372717"/>
            </a:gdLst>
            <a:ahLst/>
            <a:cxnLst>
              <a:cxn ang="0">
                <a:pos x="csX0" y="csY0"/>
              </a:cxn>
              <a:cxn ang="0">
                <a:pos x="csX1" y="csY1"/>
              </a:cxn>
              <a:cxn ang="0">
                <a:pos x="csX2" y="csY2"/>
              </a:cxn>
            </a:cxnLst>
            <a:rect l="l" t="t" r="r" b="b"/>
            <a:pathLst>
              <a:path w="755374" h="372717">
                <a:moveTo>
                  <a:pt x="0" y="372717"/>
                </a:moveTo>
                <a:cubicBezTo>
                  <a:pt x="205408" y="368989"/>
                  <a:pt x="410817" y="365262"/>
                  <a:pt x="536713" y="303143"/>
                </a:cubicBezTo>
                <a:cubicBezTo>
                  <a:pt x="662609" y="241024"/>
                  <a:pt x="710648" y="86139"/>
                  <a:pt x="755374"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34" name="Free-form: Shape 33">
            <a:extLst>
              <a:ext uri="{FF2B5EF4-FFF2-40B4-BE49-F238E27FC236}">
                <a16:creationId xmlns:a16="http://schemas.microsoft.com/office/drawing/2014/main" id="{E625D4A2-7316-1582-BDD9-DCAAAF9FCD73}"/>
              </a:ext>
            </a:extLst>
          </p:cNvPr>
          <p:cNvSpPr/>
          <p:nvPr/>
        </p:nvSpPr>
        <p:spPr>
          <a:xfrm>
            <a:off x="10198497" y="5686628"/>
            <a:ext cx="416494" cy="786806"/>
          </a:xfrm>
          <a:custGeom>
            <a:avLst/>
            <a:gdLst>
              <a:gd name="csX0" fmla="*/ 487017 w 487017"/>
              <a:gd name="csY0" fmla="*/ 576470 h 576470"/>
              <a:gd name="csX1" fmla="*/ 159026 w 487017"/>
              <a:gd name="csY1" fmla="*/ 417444 h 576470"/>
              <a:gd name="csX2" fmla="*/ 0 w 487017"/>
              <a:gd name="csY2" fmla="*/ 0 h 576470"/>
            </a:gdLst>
            <a:ahLst/>
            <a:cxnLst>
              <a:cxn ang="0">
                <a:pos x="csX0" y="csY0"/>
              </a:cxn>
              <a:cxn ang="0">
                <a:pos x="csX1" y="csY1"/>
              </a:cxn>
              <a:cxn ang="0">
                <a:pos x="csX2" y="csY2"/>
              </a:cxn>
            </a:cxnLst>
            <a:rect l="l" t="t" r="r" b="b"/>
            <a:pathLst>
              <a:path w="487017" h="576470">
                <a:moveTo>
                  <a:pt x="487017" y="576470"/>
                </a:moveTo>
                <a:cubicBezTo>
                  <a:pt x="363606" y="544996"/>
                  <a:pt x="240196" y="513522"/>
                  <a:pt x="159026" y="417444"/>
                </a:cubicBezTo>
                <a:cubicBezTo>
                  <a:pt x="77856" y="321366"/>
                  <a:pt x="38928" y="160683"/>
                  <a:pt x="0"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35" name="TextBox 34">
            <a:extLst>
              <a:ext uri="{FF2B5EF4-FFF2-40B4-BE49-F238E27FC236}">
                <a16:creationId xmlns:a16="http://schemas.microsoft.com/office/drawing/2014/main" id="{51665E3A-0492-58BB-A830-825788C7ACB0}"/>
              </a:ext>
            </a:extLst>
          </p:cNvPr>
          <p:cNvSpPr txBox="1"/>
          <p:nvPr/>
        </p:nvSpPr>
        <p:spPr>
          <a:xfrm>
            <a:off x="8001002" y="515628"/>
            <a:ext cx="41686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strike="noStrike" kern="1200" cap="none" spc="0" normalizeH="0" baseline="0" noProof="0" dirty="0">
                <a:ln>
                  <a:noFill/>
                </a:ln>
                <a:solidFill>
                  <a:srgbClr val="132F1D"/>
                </a:solidFill>
                <a:effectLst/>
                <a:uLnTx/>
                <a:uFillTx/>
                <a:latin typeface="Work Sans"/>
                <a:ea typeface="+mn-ea"/>
                <a:cs typeface="+mn-cs"/>
              </a:rPr>
              <a:t>Some of the nutrients plants need to grow</a:t>
            </a:r>
          </a:p>
        </p:txBody>
      </p:sp>
    </p:spTree>
    <p:extLst>
      <p:ext uri="{BB962C8B-B14F-4D97-AF65-F5344CB8AC3E}">
        <p14:creationId xmlns:p14="http://schemas.microsoft.com/office/powerpoint/2010/main" val="87116777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NaturePark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ParkTheme" id="{767C00A9-F13F-484E-81CC-5653D7380432}" vid="{01B31543-6664-4FC8-A046-CE002DC9F8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BFC448-2373-4253-80E5-DAAD3C996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F20E27-0F81-4481-9845-BFE207C7A789}">
  <ds:schemaRefs>
    <ds:schemaRef ds:uri="http://schemas.microsoft.com/office/2006/metadata/properties"/>
    <ds:schemaRef ds:uri="http://schemas.microsoft.com/office/infopath/2007/PartnerControls"/>
    <ds:schemaRef ds:uri="37c47d49-5c3e-4564-83ee-3a7de24ace65"/>
    <ds:schemaRef ds:uri="01a464aa-a786-405b-bb6b-b90e04698418"/>
  </ds:schemaRefs>
</ds:datastoreItem>
</file>

<file path=customXml/itemProps3.xml><?xml version="1.0" encoding="utf-8"?>
<ds:datastoreItem xmlns:ds="http://schemas.openxmlformats.org/officeDocument/2006/customXml" ds:itemID="{ACAC080C-25B5-414D-942D-EFF03F307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NatureParkTheme</Template>
  <TotalTime>2</TotalTime>
  <Words>751</Words>
  <Application>Microsoft Office PowerPoint</Application>
  <PresentationFormat>Widescreen</PresentationFormat>
  <Paragraphs>80</Paragraphs>
  <Slides>8</Slides>
  <Notes>7</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NatureParkTheme</vt:lpstr>
      <vt:lpstr>Grassland indicator  species vocabulary</vt:lpstr>
      <vt:lpstr>Indicator species</vt:lpstr>
      <vt:lpstr>Generalists</vt:lpstr>
      <vt:lpstr>Disturbance</vt:lpstr>
      <vt:lpstr>Trampling</vt:lpstr>
      <vt:lpstr>Mowing</vt:lpstr>
      <vt:lpstr>Compaction</vt:lpstr>
      <vt:lpstr>Nutrients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4</cp:revision>
  <dcterms:created xsi:type="dcterms:W3CDTF">2026-04-30T16:34:59Z</dcterms:created>
  <dcterms:modified xsi:type="dcterms:W3CDTF">2026-05-27T15:26:06Z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